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4" r:id="rId1"/>
  </p:sld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272" r:id="rId9"/>
    <p:sldId id="276" r:id="rId10"/>
    <p:sldId id="273" r:id="rId11"/>
    <p:sldId id="274" r:id="rId12"/>
    <p:sldId id="275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99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6" autoAdjust="0"/>
    <p:restoredTop sz="94698" autoAdjust="0"/>
  </p:normalViewPr>
  <p:slideViewPr>
    <p:cSldViewPr>
      <p:cViewPr varScale="1">
        <p:scale>
          <a:sx n="88" d="100"/>
          <a:sy n="88" d="100"/>
        </p:scale>
        <p:origin x="-11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ctrTitle"/>
          </p:nvPr>
        </p:nvSpPr>
        <p:spPr>
          <a:xfrm>
            <a:off x="214282" y="1857364"/>
            <a:ext cx="8786842" cy="1928826"/>
          </a:xfrm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Генеральный план </a:t>
            </a:r>
            <a:r>
              <a:rPr lang="ru-RU" sz="2800" dirty="0" err="1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репьевского</a:t>
            </a:r>
            <a:r>
              <a:rPr lang="ru-RU" sz="28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  сельсовета</a:t>
            </a:r>
            <a:br>
              <a:rPr lang="ru-RU" sz="28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dirty="0" err="1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тогучинского</a:t>
            </a:r>
            <a:r>
              <a:rPr lang="ru-RU" sz="28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 района новосибирской области </a:t>
            </a:r>
            <a:r>
              <a:rPr lang="ru-RU" sz="24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40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7" descr="\\proxy-2\PROJECT (H)\В Работе\Отдел Генплана\Чаркова\логотип прозрачный фон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923" y="5643578"/>
            <a:ext cx="3522233" cy="1065806"/>
          </a:xfrm>
          <a:prstGeom prst="rect">
            <a:avLst/>
          </a:prstGeom>
          <a:noFill/>
        </p:spPr>
      </p:pic>
      <p:pic>
        <p:nvPicPr>
          <p:cNvPr id="1026" name="Picture 2" descr="C:\Users\charkova_ns\Desktop\ГЕРГ ТОГУЧ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1066468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142852"/>
            <a:ext cx="589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СЕЛО НОВОМАТКОВО</a:t>
            </a:r>
            <a:endParaRPr lang="ru-RU" dirty="0"/>
          </a:p>
        </p:txBody>
      </p:sp>
      <p:pic>
        <p:nvPicPr>
          <p:cNvPr id="7170" name="Picture 2" descr="C:\Users\charkova_ns\Desktop\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786058"/>
            <a:ext cx="3486912" cy="1950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43174" y="171448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с. </a:t>
            </a:r>
            <a:r>
              <a:rPr lang="ru-RU" sz="1400" b="1" dirty="0" err="1" smtClean="0"/>
              <a:t>Новоматково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43,2га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.- 200га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142852"/>
            <a:ext cx="512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СЕЛО ЛЬНИХА</a:t>
            </a:r>
            <a:endParaRPr lang="ru-RU" dirty="0"/>
          </a:p>
        </p:txBody>
      </p:sp>
      <p:pic>
        <p:nvPicPr>
          <p:cNvPr id="2051" name="Picture 3" descr="C:\Users\charkova_ns\Desktop\6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643181"/>
            <a:ext cx="2340864" cy="1627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14810" y="1785926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с. </a:t>
            </a:r>
            <a:r>
              <a:rPr lang="ru-RU" sz="1400" b="1" dirty="0" err="1" smtClean="0"/>
              <a:t>Льниха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31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58,7га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.- 145,7га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142852"/>
            <a:ext cx="561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СЕЛО БОРОВУШКА</a:t>
            </a:r>
            <a:endParaRPr lang="ru-RU" dirty="0"/>
          </a:p>
        </p:txBody>
      </p:sp>
      <p:pic>
        <p:nvPicPr>
          <p:cNvPr id="1028" name="Picture 4" descr="C:\Users\charkova_ns\Desktop\7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1" y="2357430"/>
            <a:ext cx="1536192" cy="14630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2066" y="1428736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с. </a:t>
            </a:r>
            <a:r>
              <a:rPr lang="ru-RU" sz="1400" b="1" dirty="0" err="1" smtClean="0"/>
              <a:t>Боровушка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3060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30га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.- 49,3га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444398"/>
            <a:ext cx="9069019" cy="6413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42852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ТРАНСПОРТНАЯ ИНФРАСТРУКТУРА РЕПЬЕВСКОГО СЕЛЬСОВЕТА</a:t>
            </a:r>
            <a:endParaRPr lang="ru-RU" dirty="0"/>
          </a:p>
        </p:txBody>
      </p:sp>
      <p:pic>
        <p:nvPicPr>
          <p:cNvPr id="11267" name="Picture 3" descr="C:\Users\charkova_ns\Desktop\АВТ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5796" y="285728"/>
            <a:ext cx="9495448" cy="6715172"/>
          </a:xfrm>
          <a:prstGeom prst="rect">
            <a:avLst/>
          </a:prstGeom>
          <a:noFill/>
        </p:spPr>
      </p:pic>
      <p:pic>
        <p:nvPicPr>
          <p:cNvPr id="11268" name="Picture 4" descr="C:\Users\charkova_ns\Desktop\ЖД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43040" y="285728"/>
            <a:ext cx="9501254" cy="6719278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357686" y="4143380"/>
            <a:ext cx="457660" cy="1588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286248" y="4929198"/>
            <a:ext cx="457660" cy="1588"/>
          </a:xfrm>
          <a:prstGeom prst="line">
            <a:avLst/>
          </a:prstGeom>
          <a:ln w="381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286248" y="5643578"/>
            <a:ext cx="457660" cy="158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18777" y="5312623"/>
            <a:ext cx="4325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Дорога обычного типа местного значения, </a:t>
            </a:r>
          </a:p>
          <a:p>
            <a:r>
              <a:rPr lang="ru-RU" sz="1600" dirty="0" smtClean="0"/>
              <a:t>реконструируемая до </a:t>
            </a:r>
            <a:r>
              <a:rPr lang="en-US" sz="1600" dirty="0" smtClean="0"/>
              <a:t>III</a:t>
            </a:r>
            <a:r>
              <a:rPr lang="ru-RU" sz="1600" dirty="0" smtClean="0"/>
              <a:t> тех. категории с</a:t>
            </a:r>
          </a:p>
          <a:p>
            <a:r>
              <a:rPr lang="ru-RU" sz="1600" dirty="0" smtClean="0"/>
              <a:t> придорожной полосой 50м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52441" y="4572008"/>
            <a:ext cx="443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Дорога обычного типа межмуниципального</a:t>
            </a:r>
          </a:p>
          <a:p>
            <a:r>
              <a:rPr lang="ru-RU" sz="1600" dirty="0" smtClean="0"/>
              <a:t> значения, реконструируемая до </a:t>
            </a:r>
            <a:r>
              <a:rPr lang="en-US" sz="1600" dirty="0" smtClean="0"/>
              <a:t>II</a:t>
            </a:r>
            <a:r>
              <a:rPr lang="ru-RU" sz="1600" dirty="0" smtClean="0"/>
              <a:t> тех.</a:t>
            </a:r>
          </a:p>
          <a:p>
            <a:r>
              <a:rPr lang="ru-RU" sz="1600" dirty="0" smtClean="0"/>
              <a:t> категории с придорожной полосой 75м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2441" y="3786190"/>
            <a:ext cx="3999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Дорога обычного типа регионального </a:t>
            </a:r>
          </a:p>
          <a:p>
            <a:r>
              <a:rPr lang="ru-RU" sz="1600" dirty="0" smtClean="0"/>
              <a:t>значения, реконструируемая до </a:t>
            </a:r>
            <a:r>
              <a:rPr lang="en-US" sz="1600" dirty="0" smtClean="0"/>
              <a:t>II</a:t>
            </a:r>
            <a:r>
              <a:rPr lang="ru-RU" sz="1600" dirty="0" smtClean="0"/>
              <a:t> тех.</a:t>
            </a:r>
          </a:p>
          <a:p>
            <a:r>
              <a:rPr lang="ru-RU" sz="1600" dirty="0" smtClean="0"/>
              <a:t> категории с придорожной полосой 75м</a:t>
            </a:r>
            <a:endParaRPr lang="ru-RU" sz="16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14810" y="6429396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00562" y="6429396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57752" y="6143644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Железная дорога магистральная</a:t>
            </a:r>
          </a:p>
          <a:p>
            <a:r>
              <a:rPr lang="ru-RU" sz="1600" dirty="0" smtClean="0"/>
              <a:t> электрифицированная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283922" y="3429000"/>
            <a:ext cx="286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Железнодорожный переезд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42852"/>
            <a:ext cx="827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КУЛЬТУРНО-БЫТОВОЕ ОБСЛУЖИВАНИЕ РЕПЬЕВСКОГО СЕЛЬСОВЕТА</a:t>
            </a:r>
            <a:endParaRPr lang="ru-RU" dirty="0"/>
          </a:p>
        </p:txBody>
      </p:sp>
      <p:pic>
        <p:nvPicPr>
          <p:cNvPr id="12290" name="Picture 2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19" cy="6413602"/>
          </a:xfrm>
          <a:prstGeom prst="rect">
            <a:avLst/>
          </a:prstGeom>
          <a:noFill/>
        </p:spPr>
      </p:pic>
      <p:pic>
        <p:nvPicPr>
          <p:cNvPr id="12292" name="Picture 4" descr="C:\Users\charkova_ns\Desktop\СУЩ КАПИ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916" y="71414"/>
            <a:ext cx="9929882" cy="7022404"/>
          </a:xfrm>
          <a:prstGeom prst="rect">
            <a:avLst/>
          </a:prstGeom>
          <a:noFill/>
        </p:spPr>
      </p:pic>
      <p:pic>
        <p:nvPicPr>
          <p:cNvPr id="12293" name="Picture 5" descr="C:\Users\charkova_ns\Desktop\ПРОЕКТ КАПИТ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14478" y="79538"/>
            <a:ext cx="9787006" cy="6921362"/>
          </a:xfrm>
          <a:prstGeom prst="rect">
            <a:avLst/>
          </a:prstGeom>
          <a:noFill/>
        </p:spPr>
      </p:pic>
      <p:pic>
        <p:nvPicPr>
          <p:cNvPr id="12294" name="Picture 6" descr="C:\Users\charkova_ns\Desktop\ДОСТОПРИМ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5" y="857232"/>
            <a:ext cx="3245461" cy="1428760"/>
          </a:xfrm>
          <a:prstGeom prst="rect">
            <a:avLst/>
          </a:prstGeom>
          <a:noFill/>
        </p:spPr>
      </p:pic>
      <p:pic>
        <p:nvPicPr>
          <p:cNvPr id="2050" name="Picture 2" descr="C:\Users\charkova_ns\Desktop\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2564394"/>
            <a:ext cx="1000132" cy="42936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00826" y="2643182"/>
            <a:ext cx="2643174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ОКС административного назначения</a:t>
            </a:r>
          </a:p>
          <a:p>
            <a:r>
              <a:rPr lang="ru-RU" sz="1100" dirty="0" smtClean="0"/>
              <a:t>ОКС учебно-образовательного</a:t>
            </a:r>
          </a:p>
          <a:p>
            <a:r>
              <a:rPr lang="ru-RU" sz="1100" dirty="0" smtClean="0"/>
              <a:t> назначения (школа)</a:t>
            </a:r>
          </a:p>
          <a:p>
            <a:r>
              <a:rPr lang="ru-RU" sz="1100" dirty="0" smtClean="0"/>
              <a:t>ОКС учебно-образовательного </a:t>
            </a:r>
          </a:p>
          <a:p>
            <a:r>
              <a:rPr lang="ru-RU" sz="1100" dirty="0" smtClean="0"/>
              <a:t>назначения (детский сад)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ОКС спортивного назначения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ОКС общественного питания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ОКС торгового назначения</a:t>
            </a:r>
          </a:p>
          <a:p>
            <a:r>
              <a:rPr lang="ru-RU" sz="1100" dirty="0" smtClean="0"/>
              <a:t>ОКС </a:t>
            </a:r>
            <a:r>
              <a:rPr lang="ru-RU" sz="1100" dirty="0" err="1" smtClean="0"/>
              <a:t>культурно-досугового</a:t>
            </a:r>
            <a:r>
              <a:rPr lang="ru-RU" sz="1100" dirty="0" smtClean="0"/>
              <a:t> назначения</a:t>
            </a:r>
          </a:p>
          <a:p>
            <a:r>
              <a:rPr lang="ru-RU" sz="1100" dirty="0" smtClean="0"/>
              <a:t>ОКС здравоохранения</a:t>
            </a:r>
          </a:p>
          <a:p>
            <a:r>
              <a:rPr lang="ru-RU" sz="1100" dirty="0" smtClean="0"/>
              <a:t>ОКС сельскохозяйственного назначения</a:t>
            </a:r>
          </a:p>
          <a:p>
            <a:r>
              <a:rPr lang="ru-RU" sz="1100" dirty="0" smtClean="0"/>
              <a:t>ОКС специального назначения (кладбище)</a:t>
            </a:r>
          </a:p>
          <a:p>
            <a:r>
              <a:rPr lang="ru-RU" sz="1100" dirty="0" smtClean="0"/>
              <a:t>ОКС специального назначения (ТБО)</a:t>
            </a:r>
          </a:p>
          <a:p>
            <a:r>
              <a:rPr lang="ru-RU" sz="1100" dirty="0" smtClean="0"/>
              <a:t>ОКС спец. </a:t>
            </a:r>
            <a:r>
              <a:rPr lang="ru-RU" sz="1100" dirty="0" err="1" smtClean="0"/>
              <a:t>назнач</a:t>
            </a:r>
            <a:r>
              <a:rPr lang="ru-RU" sz="1100" dirty="0" smtClean="0"/>
              <a:t>.(скотомогильник)</a:t>
            </a:r>
          </a:p>
          <a:p>
            <a:r>
              <a:rPr lang="ru-RU" sz="1100" dirty="0" smtClean="0"/>
              <a:t>ОКС произв. и  коммунально-складского назначения</a:t>
            </a:r>
          </a:p>
          <a:p>
            <a:r>
              <a:rPr lang="ru-RU" sz="1100" dirty="0" smtClean="0"/>
              <a:t>Пожарное депо</a:t>
            </a:r>
          </a:p>
          <a:p>
            <a:r>
              <a:rPr lang="ru-RU" sz="1100" dirty="0" smtClean="0"/>
              <a:t>Зона отдыха</a:t>
            </a:r>
          </a:p>
          <a:p>
            <a:r>
              <a:rPr lang="ru-RU" sz="1100" dirty="0" smtClean="0"/>
              <a:t>Зона религиозного назначения (часовня)</a:t>
            </a:r>
          </a:p>
          <a:p>
            <a:endParaRPr lang="ru-RU" sz="1100" dirty="0"/>
          </a:p>
        </p:txBody>
      </p:sp>
      <p:pic>
        <p:nvPicPr>
          <p:cNvPr id="2051" name="Picture 3" descr="C:\Users\charkova_ns\Desktop\4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6107775"/>
            <a:ext cx="928694" cy="7502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43042" y="6215082"/>
            <a:ext cx="3786214" cy="56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 smtClean="0"/>
              <a:t>Территории объекты культурного наследия</a:t>
            </a:r>
          </a:p>
          <a:p>
            <a:pPr>
              <a:lnSpc>
                <a:spcPct val="150000"/>
              </a:lnSpc>
            </a:pPr>
            <a:r>
              <a:rPr lang="ru-RU" sz="1100" dirty="0" smtClean="0"/>
              <a:t>Территории рекреационного назначения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ИНЖЕНЕРНОЕ ОБОРУДОВАНИЕ. СЕТЬ ВОДОСНАБЖЕНИЯ И КАНАЛИЗАЦИИ</a:t>
            </a:r>
            <a:endParaRPr lang="ru-RU" dirty="0"/>
          </a:p>
        </p:txBody>
      </p:sp>
      <p:pic>
        <p:nvPicPr>
          <p:cNvPr id="4" name="Picture 2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19" cy="6413602"/>
          </a:xfrm>
          <a:prstGeom prst="rect">
            <a:avLst/>
          </a:prstGeom>
          <a:noFill/>
        </p:spPr>
      </p:pic>
      <p:pic>
        <p:nvPicPr>
          <p:cNvPr id="13314" name="Picture 2" descr="C:\Users\charkova_ns\Desktop\ВОДОСНАБ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40" y="158657"/>
            <a:ext cx="9473066" cy="66993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39890" y="2714620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/>
              <a:t>Итоговый расход воды</a:t>
            </a:r>
          </a:p>
          <a:p>
            <a:r>
              <a:rPr lang="en-US" sz="1600" dirty="0" smtClean="0"/>
              <a:t>I</a:t>
            </a:r>
            <a:r>
              <a:rPr lang="ru-RU" sz="1600" dirty="0" smtClean="0"/>
              <a:t> очередь – 1323,43м3/</a:t>
            </a:r>
            <a:r>
              <a:rPr lang="ru-RU" sz="1600" dirty="0" err="1" smtClean="0"/>
              <a:t>сут</a:t>
            </a:r>
            <a:endParaRPr lang="ru-RU" sz="1600" dirty="0" smtClean="0"/>
          </a:p>
          <a:p>
            <a:r>
              <a:rPr lang="ru-RU" sz="1600" dirty="0" smtClean="0"/>
              <a:t>расчетный срок – 1515,76м3/</a:t>
            </a:r>
            <a:r>
              <a:rPr lang="ru-RU" sz="1600" dirty="0" err="1" smtClean="0"/>
              <a:t>сут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839890" y="3643314"/>
            <a:ext cx="32752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Итоговый расход стоков</a:t>
            </a:r>
          </a:p>
          <a:p>
            <a:r>
              <a:rPr lang="en-US" sz="1600" dirty="0" smtClean="0"/>
              <a:t>I</a:t>
            </a:r>
            <a:r>
              <a:rPr lang="ru-RU" sz="1600" dirty="0" smtClean="0"/>
              <a:t> очередь – 724,93м3/</a:t>
            </a:r>
            <a:r>
              <a:rPr lang="ru-RU" sz="1600" dirty="0" err="1" smtClean="0"/>
              <a:t>сут</a:t>
            </a:r>
            <a:endParaRPr lang="ru-RU" sz="1600" dirty="0" smtClean="0"/>
          </a:p>
          <a:p>
            <a:r>
              <a:rPr lang="ru-RU" sz="1600" dirty="0" smtClean="0"/>
              <a:t>расчетный срок – 899,26м3/</a:t>
            </a:r>
            <a:r>
              <a:rPr lang="ru-RU" sz="1600" dirty="0" err="1" smtClean="0"/>
              <a:t>сут</a:t>
            </a:r>
            <a:r>
              <a:rPr lang="ru-RU" sz="1600" dirty="0" smtClean="0"/>
              <a:t>.</a:t>
            </a:r>
          </a:p>
          <a:p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450057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Скважина сущ.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4857760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Водонапорная насосная станция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86314" y="5233586"/>
            <a:ext cx="2735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Водонапорная башня сущ.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5643578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Водонапорная башня со скважиной </a:t>
            </a:r>
            <a:r>
              <a:rPr lang="ru-RU" sz="1600" dirty="0" err="1" smtClean="0"/>
              <a:t>планир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6314" y="6215082"/>
            <a:ext cx="2710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Тампонируемая скважина</a:t>
            </a:r>
            <a:endParaRPr lang="ru-RU" sz="1600" dirty="0"/>
          </a:p>
        </p:txBody>
      </p:sp>
      <p:pic>
        <p:nvPicPr>
          <p:cNvPr id="1026" name="Picture 2" descr="C:\Users\charkova_ns\Desktop\устькаменский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572008"/>
            <a:ext cx="328613" cy="238125"/>
          </a:xfrm>
          <a:prstGeom prst="rect">
            <a:avLst/>
          </a:prstGeom>
          <a:noFill/>
        </p:spPr>
      </p:pic>
      <p:pic>
        <p:nvPicPr>
          <p:cNvPr id="1027" name="Picture 3" descr="C:\Users\charkova_ns\Desktop\устькаменский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6286520"/>
            <a:ext cx="328613" cy="238125"/>
          </a:xfrm>
          <a:prstGeom prst="rect">
            <a:avLst/>
          </a:prstGeom>
          <a:noFill/>
        </p:spPr>
      </p:pic>
      <p:pic>
        <p:nvPicPr>
          <p:cNvPr id="1028" name="Picture 4" descr="C:\Users\charkova_ns\Desktop\устькаменский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5786454"/>
            <a:ext cx="328613" cy="238125"/>
          </a:xfrm>
          <a:prstGeom prst="rect">
            <a:avLst/>
          </a:prstGeom>
          <a:noFill/>
        </p:spPr>
      </p:pic>
      <p:pic>
        <p:nvPicPr>
          <p:cNvPr id="1029" name="Picture 5" descr="C:\Users\charkova_ns\Desktop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4929198"/>
            <a:ext cx="311150" cy="228600"/>
          </a:xfrm>
          <a:prstGeom prst="rect">
            <a:avLst/>
          </a:prstGeom>
          <a:noFill/>
        </p:spPr>
      </p:pic>
      <p:pic>
        <p:nvPicPr>
          <p:cNvPr id="1030" name="Picture 6" descr="C:\Users\charkova_ns\Desktop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5286388"/>
            <a:ext cx="311150" cy="22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build="p"/>
      <p:bldP spid="9" grpId="0"/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42852"/>
            <a:ext cx="708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ИНЖЕНЕРНОЕ ОБОРУДОВАНИЕ. СЕТЬ ТЕПЛОСНАБЖЕНИЯ</a:t>
            </a:r>
            <a:endParaRPr lang="ru-RU" dirty="0"/>
          </a:p>
        </p:txBody>
      </p:sp>
      <p:pic>
        <p:nvPicPr>
          <p:cNvPr id="4" name="Picture 2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19" cy="6413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3857628"/>
            <a:ext cx="32496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b="1" dirty="0" smtClean="0"/>
              <a:t>Часовой расход тепла</a:t>
            </a:r>
          </a:p>
          <a:p>
            <a:r>
              <a:rPr lang="en-US" sz="1600" dirty="0" smtClean="0"/>
              <a:t>I</a:t>
            </a:r>
            <a:r>
              <a:rPr lang="ru-RU" sz="1600" dirty="0" smtClean="0"/>
              <a:t> очередь –   Гкал/час</a:t>
            </a:r>
          </a:p>
          <a:p>
            <a:r>
              <a:rPr lang="ru-RU" sz="1600" dirty="0" smtClean="0"/>
              <a:t>расчетный срок –  Гкал/час</a:t>
            </a:r>
          </a:p>
          <a:p>
            <a:r>
              <a:rPr lang="ru-RU" sz="1600" b="1" dirty="0" smtClean="0"/>
              <a:t>Годовое потребление</a:t>
            </a:r>
          </a:p>
          <a:p>
            <a:r>
              <a:rPr lang="en-US" sz="1600" dirty="0" smtClean="0"/>
              <a:t>I</a:t>
            </a:r>
            <a:r>
              <a:rPr lang="ru-RU" sz="1600" dirty="0" smtClean="0"/>
              <a:t> очередь –  тыс.Гкал/час</a:t>
            </a:r>
          </a:p>
          <a:p>
            <a:r>
              <a:rPr lang="ru-RU" sz="1600" dirty="0" smtClean="0"/>
              <a:t>расчетный срок –  тыс.Гкал/час</a:t>
            </a:r>
          </a:p>
          <a:p>
            <a:endParaRPr lang="ru-RU" sz="1600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6929454" y="2643182"/>
            <a:ext cx="71438" cy="142876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0892" y="2571744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котельная</a:t>
            </a:r>
            <a:endParaRPr lang="ru-RU" sz="1600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500166" y="3357562"/>
            <a:ext cx="71438" cy="142876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42852"/>
            <a:ext cx="735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ИНЖЕНЕРНОЕ ОБОРУДОВАНИЕ. СЕТЬ ЭЛЕКТРОСНАБЖЕНИЯ</a:t>
            </a:r>
            <a:endParaRPr lang="ru-RU" dirty="0"/>
          </a:p>
        </p:txBody>
      </p:sp>
      <p:pic>
        <p:nvPicPr>
          <p:cNvPr id="4" name="Picture 2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19" cy="6413602"/>
          </a:xfrm>
          <a:prstGeom prst="rect">
            <a:avLst/>
          </a:prstGeom>
          <a:noFill/>
        </p:spPr>
      </p:pic>
      <p:pic>
        <p:nvPicPr>
          <p:cNvPr id="14338" name="Picture 2" descr="C:\Users\charkova_ns\Desktop\ЭЛЕКТР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8726" y="714356"/>
            <a:ext cx="8072494" cy="5175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43572" y="3071810"/>
            <a:ext cx="300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Расход  электроэнергии</a:t>
            </a:r>
            <a:endParaRPr lang="en-US" sz="1600" dirty="0" smtClean="0"/>
          </a:p>
          <a:p>
            <a:r>
              <a:rPr lang="en-US" sz="1600" dirty="0" smtClean="0"/>
              <a:t>I</a:t>
            </a:r>
            <a:r>
              <a:rPr lang="ru-RU" sz="1600" dirty="0" smtClean="0"/>
              <a:t> очередь  629,667кВт</a:t>
            </a:r>
          </a:p>
          <a:p>
            <a:r>
              <a:rPr lang="ru-RU" sz="1600" dirty="0" smtClean="0"/>
              <a:t>Расчетный срок  660,786 кВт</a:t>
            </a:r>
            <a:endParaRPr lang="ru-RU" sz="16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143372" y="4286256"/>
            <a:ext cx="357190" cy="15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00562" y="4000504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Линия электропередачи 500кВ с охранной зоной 30м</a:t>
            </a:r>
            <a:endParaRPr lang="ru-RU" sz="1600" dirty="0"/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>
            <a:off x="4485294" y="6016036"/>
            <a:ext cx="392909" cy="76621"/>
          </a:xfrm>
          <a:prstGeom prst="bentConnector3">
            <a:avLst>
              <a:gd name="adj1" fmla="val 4647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3504" y="5662214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Подстанция</a:t>
            </a:r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43372" y="4786322"/>
            <a:ext cx="35719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43372" y="5286388"/>
            <a:ext cx="357190" cy="158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00562" y="4572008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Линия электропередачи 10кВ с охранной зоной 10м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0562" y="5072074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Линия электропередачи 220кВ с охранной зоной 25м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6314" y="6286520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существующая</a:t>
            </a:r>
            <a:endParaRPr lang="ru-RU" sz="1600" dirty="0"/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5400000">
            <a:off x="4485294" y="6444664"/>
            <a:ext cx="392909" cy="7662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86314" y="5857892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проектируемая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1" grpId="0"/>
      <p:bldP spid="15" grpId="0"/>
      <p:bldP spid="16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42852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ИНЖЕНЕРНОЕ ОБОРУДОВАНИЕ. СЕТЬ ГАЗОСНАБЖЕНИЯ</a:t>
            </a:r>
            <a:endParaRPr lang="ru-RU" dirty="0"/>
          </a:p>
        </p:txBody>
      </p:sp>
      <p:pic>
        <p:nvPicPr>
          <p:cNvPr id="4" name="Picture 2" descr="C:\Users\charkova_ns\Desktop\проектЧБ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19" cy="6413602"/>
          </a:xfrm>
          <a:prstGeom prst="rect">
            <a:avLst/>
          </a:prstGeom>
          <a:noFill/>
        </p:spPr>
      </p:pic>
      <p:pic>
        <p:nvPicPr>
          <p:cNvPr id="1026" name="Picture 2" descr="C:\Users\charkova_ns\Desktop\ГАЗ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60635" y="142852"/>
            <a:ext cx="9697479" cy="685804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336167" y="4714884"/>
            <a:ext cx="457660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65265" y="4500570"/>
            <a:ext cx="4278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Газопровод высокого давления до 0,6МПа</a:t>
            </a:r>
            <a:endParaRPr lang="ru-RU" sz="1600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429124" y="5572140"/>
            <a:ext cx="243346" cy="214314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57752" y="5500702"/>
            <a:ext cx="3342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Газораспределительная станция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500694" y="3357562"/>
            <a:ext cx="3074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Расход газа </a:t>
            </a:r>
          </a:p>
          <a:p>
            <a:r>
              <a:rPr lang="ru-RU" sz="1600" dirty="0" smtClean="0"/>
              <a:t>1 очередь - 13230млн.м3/год</a:t>
            </a:r>
          </a:p>
          <a:p>
            <a:r>
              <a:rPr lang="ru-RU" sz="1600" dirty="0" smtClean="0"/>
              <a:t>Расчетный срок -16380м3/год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99448" y="4929198"/>
            <a:ext cx="4030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Магистральный газопровод с охранной </a:t>
            </a:r>
          </a:p>
          <a:p>
            <a:r>
              <a:rPr lang="ru-RU" sz="1600" dirty="0" smtClean="0"/>
              <a:t>зоной 300м</a:t>
            </a:r>
            <a:endParaRPr lang="ru-RU" sz="1600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071934" y="5143512"/>
            <a:ext cx="142876" cy="14287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4286248" y="5143512"/>
            <a:ext cx="142876" cy="14287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4500562" y="5143512"/>
            <a:ext cx="142876" cy="14287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4714876" y="5143512"/>
            <a:ext cx="142876" cy="14287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build="p"/>
      <p:bldP spid="12" grpId="0"/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928670"/>
            <a:ext cx="7072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 разработке генерального плана </a:t>
            </a:r>
            <a:r>
              <a:rPr lang="ru-RU" sz="2000" dirty="0" err="1" smtClean="0"/>
              <a:t>Репьевского</a:t>
            </a:r>
            <a:r>
              <a:rPr lang="ru-RU" sz="2000" dirty="0" smtClean="0"/>
              <a:t> </a:t>
            </a:r>
            <a:r>
              <a:rPr lang="ru-RU" sz="2000" dirty="0" smtClean="0"/>
              <a:t>сельсовета</a:t>
            </a:r>
          </a:p>
          <a:p>
            <a:pPr algn="ctr"/>
            <a:r>
              <a:rPr lang="ru-RU" sz="2000" dirty="0" smtClean="0"/>
              <a:t>принимали участие: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785918" y="1928802"/>
            <a:ext cx="585791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Архитектурно-планировочный раздел     </a:t>
            </a:r>
          </a:p>
          <a:p>
            <a:r>
              <a:rPr lang="ru-RU" sz="1100" b="1" i="1" dirty="0" smtClean="0"/>
              <a:t>                                          </a:t>
            </a:r>
            <a:endParaRPr lang="ru-RU" sz="1100" dirty="0" smtClean="0"/>
          </a:p>
          <a:p>
            <a:r>
              <a:rPr lang="ru-RU" sz="1100" dirty="0" smtClean="0"/>
              <a:t>Член Союза Архитекторов России                                             Г.Д. Соколова</a:t>
            </a:r>
          </a:p>
          <a:p>
            <a:r>
              <a:rPr lang="ru-RU" sz="1100" dirty="0" smtClean="0"/>
              <a:t> </a:t>
            </a:r>
          </a:p>
          <a:p>
            <a:r>
              <a:rPr lang="ru-RU" sz="1100" dirty="0" smtClean="0"/>
              <a:t>Ведущий </a:t>
            </a:r>
            <a:r>
              <a:rPr lang="ru-RU" sz="1100" dirty="0" smtClean="0"/>
              <a:t>архитектор                                                                       В.А. Гаврилова</a:t>
            </a:r>
          </a:p>
          <a:p>
            <a:r>
              <a:rPr lang="ru-RU" sz="1100" dirty="0" smtClean="0"/>
              <a:t> </a:t>
            </a:r>
          </a:p>
          <a:p>
            <a:r>
              <a:rPr lang="ru-RU" sz="1100" dirty="0" smtClean="0"/>
              <a:t>  </a:t>
            </a:r>
          </a:p>
          <a:p>
            <a:r>
              <a:rPr lang="ru-RU" sz="1100" b="1" i="1" dirty="0" smtClean="0"/>
              <a:t>Экономический раздел </a:t>
            </a:r>
            <a:r>
              <a:rPr lang="ru-RU" sz="1100" dirty="0" smtClean="0"/>
              <a:t>                                                        </a:t>
            </a:r>
            <a:r>
              <a:rPr lang="ru-RU" sz="1100" dirty="0" smtClean="0"/>
              <a:t> </a:t>
            </a:r>
            <a:r>
              <a:rPr lang="ru-RU" sz="1100" dirty="0" smtClean="0"/>
              <a:t>Н.А. Баталова</a:t>
            </a:r>
          </a:p>
          <a:p>
            <a:r>
              <a:rPr lang="ru-RU" sz="1100" dirty="0" smtClean="0"/>
              <a:t>  </a:t>
            </a:r>
          </a:p>
          <a:p>
            <a:r>
              <a:rPr lang="ru-RU" sz="1100" dirty="0" smtClean="0"/>
              <a:t> </a:t>
            </a:r>
            <a:r>
              <a:rPr lang="ru-RU" sz="1100" b="1" i="1" dirty="0" smtClean="0"/>
              <a:t>Инженерное обеспечение территории</a:t>
            </a:r>
            <a:r>
              <a:rPr lang="ru-RU" sz="1100" dirty="0" smtClean="0"/>
              <a:t>                  </a:t>
            </a:r>
            <a:r>
              <a:rPr lang="ru-RU" sz="1100" dirty="0" smtClean="0"/>
              <a:t>  </a:t>
            </a:r>
            <a:r>
              <a:rPr lang="ru-RU" sz="1100" dirty="0" smtClean="0"/>
              <a:t>В.В. </a:t>
            </a:r>
            <a:r>
              <a:rPr lang="ru-RU" sz="1100" dirty="0" err="1" smtClean="0"/>
              <a:t>Шляхова</a:t>
            </a:r>
            <a:endParaRPr lang="ru-RU" sz="1100" dirty="0" smtClean="0"/>
          </a:p>
          <a:p>
            <a:r>
              <a:rPr lang="ru-RU" sz="1100" dirty="0" smtClean="0"/>
              <a:t>   </a:t>
            </a:r>
          </a:p>
          <a:p>
            <a:r>
              <a:rPr lang="ru-RU" sz="1100" b="1" i="1" dirty="0" smtClean="0"/>
              <a:t>Охрана окружающей среды</a:t>
            </a:r>
            <a:r>
              <a:rPr lang="ru-RU" sz="1100" dirty="0" smtClean="0"/>
              <a:t> </a:t>
            </a:r>
            <a:r>
              <a:rPr lang="ru-RU" sz="1100" dirty="0" smtClean="0"/>
              <a:t>                                              </a:t>
            </a:r>
            <a:r>
              <a:rPr lang="ru-RU" sz="1100" dirty="0" smtClean="0"/>
              <a:t>В.А</a:t>
            </a:r>
            <a:r>
              <a:rPr lang="ru-RU" sz="1100" dirty="0" smtClean="0"/>
              <a:t>. Гаврилова</a:t>
            </a:r>
            <a:endParaRPr lang="ru-RU" sz="1100" dirty="0" smtClean="0"/>
          </a:p>
          <a:p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arkova_ns\Desktop\СИЬ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444385"/>
            <a:ext cx="9069038" cy="64136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142852"/>
            <a:ext cx="7960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РАСПОЛОЖЕНИЕ  РЕПЬЕВСКОГО СЕЛЬСКОГО СОВЕТА В СИСТЕМЕ </a:t>
            </a:r>
          </a:p>
          <a:p>
            <a:pPr algn="ctr"/>
            <a:r>
              <a:rPr lang="ru-RU" dirty="0" smtClean="0"/>
              <a:t>ТОГУЧИНСКОГО РАЙОНА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1857364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Тогучин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4071934" y="22145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3000372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C00000"/>
                </a:solidFill>
              </a:rPr>
              <a:t>новосибирск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5074" y="5429264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C00000"/>
                </a:solidFill>
              </a:rPr>
              <a:t>ленинск-кузнецкий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23850" y="3495675"/>
            <a:ext cx="6593942" cy="1943100"/>
          </a:xfrm>
          <a:custGeom>
            <a:avLst/>
            <a:gdLst>
              <a:gd name="connsiteX0" fmla="*/ 0 w 6593942"/>
              <a:gd name="connsiteY0" fmla="*/ 9525 h 1943100"/>
              <a:gd name="connsiteX1" fmla="*/ 28575 w 6593942"/>
              <a:gd name="connsiteY1" fmla="*/ 0 h 1943100"/>
              <a:gd name="connsiteX2" fmla="*/ 104775 w 6593942"/>
              <a:gd name="connsiteY2" fmla="*/ 19050 h 1943100"/>
              <a:gd name="connsiteX3" fmla="*/ 161925 w 6593942"/>
              <a:gd name="connsiteY3" fmla="*/ 57150 h 1943100"/>
              <a:gd name="connsiteX4" fmla="*/ 219075 w 6593942"/>
              <a:gd name="connsiteY4" fmla="*/ 85725 h 1943100"/>
              <a:gd name="connsiteX5" fmla="*/ 276225 w 6593942"/>
              <a:gd name="connsiteY5" fmla="*/ 104775 h 1943100"/>
              <a:gd name="connsiteX6" fmla="*/ 333375 w 6593942"/>
              <a:gd name="connsiteY6" fmla="*/ 133350 h 1943100"/>
              <a:gd name="connsiteX7" fmla="*/ 361950 w 6593942"/>
              <a:gd name="connsiteY7" fmla="*/ 152400 h 1943100"/>
              <a:gd name="connsiteX8" fmla="*/ 419100 w 6593942"/>
              <a:gd name="connsiteY8" fmla="*/ 171450 h 1943100"/>
              <a:gd name="connsiteX9" fmla="*/ 447675 w 6593942"/>
              <a:gd name="connsiteY9" fmla="*/ 180975 h 1943100"/>
              <a:gd name="connsiteX10" fmla="*/ 523875 w 6593942"/>
              <a:gd name="connsiteY10" fmla="*/ 209550 h 1943100"/>
              <a:gd name="connsiteX11" fmla="*/ 638175 w 6593942"/>
              <a:gd name="connsiteY11" fmla="*/ 200025 h 1943100"/>
              <a:gd name="connsiteX12" fmla="*/ 695325 w 6593942"/>
              <a:gd name="connsiteY12" fmla="*/ 180975 h 1943100"/>
              <a:gd name="connsiteX13" fmla="*/ 790575 w 6593942"/>
              <a:gd name="connsiteY13" fmla="*/ 200025 h 1943100"/>
              <a:gd name="connsiteX14" fmla="*/ 847725 w 6593942"/>
              <a:gd name="connsiteY14" fmla="*/ 219075 h 1943100"/>
              <a:gd name="connsiteX15" fmla="*/ 914400 w 6593942"/>
              <a:gd name="connsiteY15" fmla="*/ 228600 h 1943100"/>
              <a:gd name="connsiteX16" fmla="*/ 1114425 w 6593942"/>
              <a:gd name="connsiteY16" fmla="*/ 219075 h 1943100"/>
              <a:gd name="connsiteX17" fmla="*/ 1143000 w 6593942"/>
              <a:gd name="connsiteY17" fmla="*/ 209550 h 1943100"/>
              <a:gd name="connsiteX18" fmla="*/ 1295400 w 6593942"/>
              <a:gd name="connsiteY18" fmla="*/ 219075 h 1943100"/>
              <a:gd name="connsiteX19" fmla="*/ 1381125 w 6593942"/>
              <a:gd name="connsiteY19" fmla="*/ 247650 h 1943100"/>
              <a:gd name="connsiteX20" fmla="*/ 1409700 w 6593942"/>
              <a:gd name="connsiteY20" fmla="*/ 257175 h 1943100"/>
              <a:gd name="connsiteX21" fmla="*/ 1447800 w 6593942"/>
              <a:gd name="connsiteY21" fmla="*/ 276225 h 1943100"/>
              <a:gd name="connsiteX22" fmla="*/ 1514475 w 6593942"/>
              <a:gd name="connsiteY22" fmla="*/ 295275 h 1943100"/>
              <a:gd name="connsiteX23" fmla="*/ 1543050 w 6593942"/>
              <a:gd name="connsiteY23" fmla="*/ 304800 h 1943100"/>
              <a:gd name="connsiteX24" fmla="*/ 1609725 w 6593942"/>
              <a:gd name="connsiteY24" fmla="*/ 314325 h 1943100"/>
              <a:gd name="connsiteX25" fmla="*/ 1676400 w 6593942"/>
              <a:gd name="connsiteY25" fmla="*/ 333375 h 1943100"/>
              <a:gd name="connsiteX26" fmla="*/ 1714500 w 6593942"/>
              <a:gd name="connsiteY26" fmla="*/ 342900 h 1943100"/>
              <a:gd name="connsiteX27" fmla="*/ 1771650 w 6593942"/>
              <a:gd name="connsiteY27" fmla="*/ 361950 h 1943100"/>
              <a:gd name="connsiteX28" fmla="*/ 1800225 w 6593942"/>
              <a:gd name="connsiteY28" fmla="*/ 371475 h 1943100"/>
              <a:gd name="connsiteX29" fmla="*/ 1838325 w 6593942"/>
              <a:gd name="connsiteY29" fmla="*/ 390525 h 1943100"/>
              <a:gd name="connsiteX30" fmla="*/ 1981200 w 6593942"/>
              <a:gd name="connsiteY30" fmla="*/ 409575 h 1943100"/>
              <a:gd name="connsiteX31" fmla="*/ 2038350 w 6593942"/>
              <a:gd name="connsiteY31" fmla="*/ 428625 h 1943100"/>
              <a:gd name="connsiteX32" fmla="*/ 2066925 w 6593942"/>
              <a:gd name="connsiteY32" fmla="*/ 438150 h 1943100"/>
              <a:gd name="connsiteX33" fmla="*/ 2124075 w 6593942"/>
              <a:gd name="connsiteY33" fmla="*/ 447675 h 1943100"/>
              <a:gd name="connsiteX34" fmla="*/ 2152650 w 6593942"/>
              <a:gd name="connsiteY34" fmla="*/ 457200 h 1943100"/>
              <a:gd name="connsiteX35" fmla="*/ 2219325 w 6593942"/>
              <a:gd name="connsiteY35" fmla="*/ 466725 h 1943100"/>
              <a:gd name="connsiteX36" fmla="*/ 2286000 w 6593942"/>
              <a:gd name="connsiteY36" fmla="*/ 485775 h 1943100"/>
              <a:gd name="connsiteX37" fmla="*/ 2447925 w 6593942"/>
              <a:gd name="connsiteY37" fmla="*/ 495300 h 1943100"/>
              <a:gd name="connsiteX38" fmla="*/ 2476500 w 6593942"/>
              <a:gd name="connsiteY38" fmla="*/ 514350 h 1943100"/>
              <a:gd name="connsiteX39" fmla="*/ 2495550 w 6593942"/>
              <a:gd name="connsiteY39" fmla="*/ 542925 h 1943100"/>
              <a:gd name="connsiteX40" fmla="*/ 2552700 w 6593942"/>
              <a:gd name="connsiteY40" fmla="*/ 581025 h 1943100"/>
              <a:gd name="connsiteX41" fmla="*/ 2647950 w 6593942"/>
              <a:gd name="connsiteY41" fmla="*/ 619125 h 1943100"/>
              <a:gd name="connsiteX42" fmla="*/ 2676525 w 6593942"/>
              <a:gd name="connsiteY42" fmla="*/ 628650 h 1943100"/>
              <a:gd name="connsiteX43" fmla="*/ 2705100 w 6593942"/>
              <a:gd name="connsiteY43" fmla="*/ 638175 h 1943100"/>
              <a:gd name="connsiteX44" fmla="*/ 2809875 w 6593942"/>
              <a:gd name="connsiteY44" fmla="*/ 676275 h 1943100"/>
              <a:gd name="connsiteX45" fmla="*/ 2867025 w 6593942"/>
              <a:gd name="connsiteY45" fmla="*/ 695325 h 1943100"/>
              <a:gd name="connsiteX46" fmla="*/ 2895600 w 6593942"/>
              <a:gd name="connsiteY46" fmla="*/ 704850 h 1943100"/>
              <a:gd name="connsiteX47" fmla="*/ 2990850 w 6593942"/>
              <a:gd name="connsiteY47" fmla="*/ 723900 h 1943100"/>
              <a:gd name="connsiteX48" fmla="*/ 3048000 w 6593942"/>
              <a:gd name="connsiteY48" fmla="*/ 752475 h 1943100"/>
              <a:gd name="connsiteX49" fmla="*/ 3076575 w 6593942"/>
              <a:gd name="connsiteY49" fmla="*/ 762000 h 1943100"/>
              <a:gd name="connsiteX50" fmla="*/ 3105150 w 6593942"/>
              <a:gd name="connsiteY50" fmla="*/ 790575 h 1943100"/>
              <a:gd name="connsiteX51" fmla="*/ 3124200 w 6593942"/>
              <a:gd name="connsiteY51" fmla="*/ 819150 h 1943100"/>
              <a:gd name="connsiteX52" fmla="*/ 3152775 w 6593942"/>
              <a:gd name="connsiteY52" fmla="*/ 828675 h 1943100"/>
              <a:gd name="connsiteX53" fmla="*/ 3371850 w 6593942"/>
              <a:gd name="connsiteY53" fmla="*/ 847725 h 1943100"/>
              <a:gd name="connsiteX54" fmla="*/ 3467100 w 6593942"/>
              <a:gd name="connsiteY54" fmla="*/ 885825 h 1943100"/>
              <a:gd name="connsiteX55" fmla="*/ 3495675 w 6593942"/>
              <a:gd name="connsiteY55" fmla="*/ 904875 h 1943100"/>
              <a:gd name="connsiteX56" fmla="*/ 3552825 w 6593942"/>
              <a:gd name="connsiteY56" fmla="*/ 923925 h 1943100"/>
              <a:gd name="connsiteX57" fmla="*/ 3581400 w 6593942"/>
              <a:gd name="connsiteY57" fmla="*/ 942975 h 1943100"/>
              <a:gd name="connsiteX58" fmla="*/ 3667125 w 6593942"/>
              <a:gd name="connsiteY58" fmla="*/ 971550 h 1943100"/>
              <a:gd name="connsiteX59" fmla="*/ 3695700 w 6593942"/>
              <a:gd name="connsiteY59" fmla="*/ 981075 h 1943100"/>
              <a:gd name="connsiteX60" fmla="*/ 3848100 w 6593942"/>
              <a:gd name="connsiteY60" fmla="*/ 971550 h 1943100"/>
              <a:gd name="connsiteX61" fmla="*/ 3876675 w 6593942"/>
              <a:gd name="connsiteY61" fmla="*/ 962025 h 1943100"/>
              <a:gd name="connsiteX62" fmla="*/ 3933825 w 6593942"/>
              <a:gd name="connsiteY62" fmla="*/ 952500 h 1943100"/>
              <a:gd name="connsiteX63" fmla="*/ 4124325 w 6593942"/>
              <a:gd name="connsiteY63" fmla="*/ 962025 h 1943100"/>
              <a:gd name="connsiteX64" fmla="*/ 4152900 w 6593942"/>
              <a:gd name="connsiteY64" fmla="*/ 971550 h 1943100"/>
              <a:gd name="connsiteX65" fmla="*/ 4219575 w 6593942"/>
              <a:gd name="connsiteY65" fmla="*/ 990600 h 1943100"/>
              <a:gd name="connsiteX66" fmla="*/ 4238625 w 6593942"/>
              <a:gd name="connsiteY66" fmla="*/ 1019175 h 1943100"/>
              <a:gd name="connsiteX67" fmla="*/ 4267200 w 6593942"/>
              <a:gd name="connsiteY67" fmla="*/ 1038225 h 1943100"/>
              <a:gd name="connsiteX68" fmla="*/ 4324350 w 6593942"/>
              <a:gd name="connsiteY68" fmla="*/ 1047750 h 1943100"/>
              <a:gd name="connsiteX69" fmla="*/ 4476750 w 6593942"/>
              <a:gd name="connsiteY69" fmla="*/ 1057275 h 1943100"/>
              <a:gd name="connsiteX70" fmla="*/ 4591050 w 6593942"/>
              <a:gd name="connsiteY70" fmla="*/ 1133475 h 1943100"/>
              <a:gd name="connsiteX71" fmla="*/ 4619625 w 6593942"/>
              <a:gd name="connsiteY71" fmla="*/ 1152525 h 1943100"/>
              <a:gd name="connsiteX72" fmla="*/ 4648200 w 6593942"/>
              <a:gd name="connsiteY72" fmla="*/ 1162050 h 1943100"/>
              <a:gd name="connsiteX73" fmla="*/ 4705350 w 6593942"/>
              <a:gd name="connsiteY73" fmla="*/ 1190625 h 1943100"/>
              <a:gd name="connsiteX74" fmla="*/ 4733925 w 6593942"/>
              <a:gd name="connsiteY74" fmla="*/ 1219200 h 1943100"/>
              <a:gd name="connsiteX75" fmla="*/ 4762500 w 6593942"/>
              <a:gd name="connsiteY75" fmla="*/ 1238250 h 1943100"/>
              <a:gd name="connsiteX76" fmla="*/ 4781550 w 6593942"/>
              <a:gd name="connsiteY76" fmla="*/ 1266825 h 1943100"/>
              <a:gd name="connsiteX77" fmla="*/ 4867275 w 6593942"/>
              <a:gd name="connsiteY77" fmla="*/ 1314450 h 1943100"/>
              <a:gd name="connsiteX78" fmla="*/ 4953000 w 6593942"/>
              <a:gd name="connsiteY78" fmla="*/ 1304925 h 1943100"/>
              <a:gd name="connsiteX79" fmla="*/ 4991100 w 6593942"/>
              <a:gd name="connsiteY79" fmla="*/ 1295400 h 1943100"/>
              <a:gd name="connsiteX80" fmla="*/ 5162550 w 6593942"/>
              <a:gd name="connsiteY80" fmla="*/ 1266825 h 1943100"/>
              <a:gd name="connsiteX81" fmla="*/ 5229225 w 6593942"/>
              <a:gd name="connsiteY81" fmla="*/ 1247775 h 1943100"/>
              <a:gd name="connsiteX82" fmla="*/ 5267325 w 6593942"/>
              <a:gd name="connsiteY82" fmla="*/ 1238250 h 1943100"/>
              <a:gd name="connsiteX83" fmla="*/ 5295900 w 6593942"/>
              <a:gd name="connsiteY83" fmla="*/ 1228725 h 1943100"/>
              <a:gd name="connsiteX84" fmla="*/ 5524500 w 6593942"/>
              <a:gd name="connsiteY84" fmla="*/ 1219200 h 1943100"/>
              <a:gd name="connsiteX85" fmla="*/ 5791200 w 6593942"/>
              <a:gd name="connsiteY85" fmla="*/ 1228725 h 1943100"/>
              <a:gd name="connsiteX86" fmla="*/ 5819775 w 6593942"/>
              <a:gd name="connsiteY86" fmla="*/ 1238250 h 1943100"/>
              <a:gd name="connsiteX87" fmla="*/ 5838825 w 6593942"/>
              <a:gd name="connsiteY87" fmla="*/ 1266825 h 1943100"/>
              <a:gd name="connsiteX88" fmla="*/ 5867400 w 6593942"/>
              <a:gd name="connsiteY88" fmla="*/ 1304925 h 1943100"/>
              <a:gd name="connsiteX89" fmla="*/ 5915025 w 6593942"/>
              <a:gd name="connsiteY89" fmla="*/ 1381125 h 1943100"/>
              <a:gd name="connsiteX90" fmla="*/ 5953125 w 6593942"/>
              <a:gd name="connsiteY90" fmla="*/ 1428750 h 1943100"/>
              <a:gd name="connsiteX91" fmla="*/ 5972175 w 6593942"/>
              <a:gd name="connsiteY91" fmla="*/ 1457325 h 1943100"/>
              <a:gd name="connsiteX92" fmla="*/ 6010275 w 6593942"/>
              <a:gd name="connsiteY92" fmla="*/ 1485900 h 1943100"/>
              <a:gd name="connsiteX93" fmla="*/ 6105525 w 6593942"/>
              <a:gd name="connsiteY93" fmla="*/ 1562100 h 1943100"/>
              <a:gd name="connsiteX94" fmla="*/ 6191250 w 6593942"/>
              <a:gd name="connsiteY94" fmla="*/ 1590675 h 1943100"/>
              <a:gd name="connsiteX95" fmla="*/ 6219825 w 6593942"/>
              <a:gd name="connsiteY95" fmla="*/ 1600200 h 1943100"/>
              <a:gd name="connsiteX96" fmla="*/ 6248400 w 6593942"/>
              <a:gd name="connsiteY96" fmla="*/ 1628775 h 1943100"/>
              <a:gd name="connsiteX97" fmla="*/ 6267450 w 6593942"/>
              <a:gd name="connsiteY97" fmla="*/ 1657350 h 1943100"/>
              <a:gd name="connsiteX98" fmla="*/ 6296025 w 6593942"/>
              <a:gd name="connsiteY98" fmla="*/ 1676400 h 1943100"/>
              <a:gd name="connsiteX99" fmla="*/ 6353175 w 6593942"/>
              <a:gd name="connsiteY99" fmla="*/ 1762125 h 1943100"/>
              <a:gd name="connsiteX100" fmla="*/ 6372225 w 6593942"/>
              <a:gd name="connsiteY100" fmla="*/ 1790700 h 1943100"/>
              <a:gd name="connsiteX101" fmla="*/ 6400800 w 6593942"/>
              <a:gd name="connsiteY101" fmla="*/ 1800225 h 1943100"/>
              <a:gd name="connsiteX102" fmla="*/ 6457950 w 6593942"/>
              <a:gd name="connsiteY102" fmla="*/ 1838325 h 1943100"/>
              <a:gd name="connsiteX103" fmla="*/ 6486525 w 6593942"/>
              <a:gd name="connsiteY103" fmla="*/ 1857375 h 1943100"/>
              <a:gd name="connsiteX104" fmla="*/ 6505575 w 6593942"/>
              <a:gd name="connsiteY104" fmla="*/ 1885950 h 1943100"/>
              <a:gd name="connsiteX105" fmla="*/ 6534150 w 6593942"/>
              <a:gd name="connsiteY105" fmla="*/ 1895475 h 1943100"/>
              <a:gd name="connsiteX106" fmla="*/ 6591300 w 6593942"/>
              <a:gd name="connsiteY106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593942" h="1943100">
                <a:moveTo>
                  <a:pt x="0" y="9525"/>
                </a:moveTo>
                <a:cubicBezTo>
                  <a:pt x="9525" y="6350"/>
                  <a:pt x="18535" y="0"/>
                  <a:pt x="28575" y="0"/>
                </a:cubicBezTo>
                <a:cubicBezTo>
                  <a:pt x="37020" y="0"/>
                  <a:pt x="91246" y="11534"/>
                  <a:pt x="104775" y="19050"/>
                </a:cubicBezTo>
                <a:cubicBezTo>
                  <a:pt x="124789" y="30169"/>
                  <a:pt x="140205" y="49910"/>
                  <a:pt x="161925" y="57150"/>
                </a:cubicBezTo>
                <a:cubicBezTo>
                  <a:pt x="266138" y="91888"/>
                  <a:pt x="108288" y="36486"/>
                  <a:pt x="219075" y="85725"/>
                </a:cubicBezTo>
                <a:cubicBezTo>
                  <a:pt x="237425" y="93880"/>
                  <a:pt x="259517" y="93636"/>
                  <a:pt x="276225" y="104775"/>
                </a:cubicBezTo>
                <a:cubicBezTo>
                  <a:pt x="358117" y="159370"/>
                  <a:pt x="254505" y="93915"/>
                  <a:pt x="333375" y="133350"/>
                </a:cubicBezTo>
                <a:cubicBezTo>
                  <a:pt x="343614" y="138470"/>
                  <a:pt x="351489" y="147751"/>
                  <a:pt x="361950" y="152400"/>
                </a:cubicBezTo>
                <a:cubicBezTo>
                  <a:pt x="380300" y="160555"/>
                  <a:pt x="400050" y="165100"/>
                  <a:pt x="419100" y="171450"/>
                </a:cubicBezTo>
                <a:cubicBezTo>
                  <a:pt x="428625" y="174625"/>
                  <a:pt x="439321" y="175406"/>
                  <a:pt x="447675" y="180975"/>
                </a:cubicBezTo>
                <a:cubicBezTo>
                  <a:pt x="489720" y="209005"/>
                  <a:pt x="465025" y="197780"/>
                  <a:pt x="523875" y="209550"/>
                </a:cubicBezTo>
                <a:cubicBezTo>
                  <a:pt x="561975" y="206375"/>
                  <a:pt x="600463" y="206310"/>
                  <a:pt x="638175" y="200025"/>
                </a:cubicBezTo>
                <a:cubicBezTo>
                  <a:pt x="657982" y="196724"/>
                  <a:pt x="695325" y="180975"/>
                  <a:pt x="695325" y="180975"/>
                </a:cubicBezTo>
                <a:cubicBezTo>
                  <a:pt x="733944" y="187412"/>
                  <a:pt x="755052" y="189368"/>
                  <a:pt x="790575" y="200025"/>
                </a:cubicBezTo>
                <a:cubicBezTo>
                  <a:pt x="809809" y="205795"/>
                  <a:pt x="827846" y="216235"/>
                  <a:pt x="847725" y="219075"/>
                </a:cubicBezTo>
                <a:lnTo>
                  <a:pt x="914400" y="228600"/>
                </a:lnTo>
                <a:cubicBezTo>
                  <a:pt x="981075" y="225425"/>
                  <a:pt x="1047905" y="224618"/>
                  <a:pt x="1114425" y="219075"/>
                </a:cubicBezTo>
                <a:cubicBezTo>
                  <a:pt x="1124431" y="218241"/>
                  <a:pt x="1132960" y="209550"/>
                  <a:pt x="1143000" y="209550"/>
                </a:cubicBezTo>
                <a:cubicBezTo>
                  <a:pt x="1193899" y="209550"/>
                  <a:pt x="1244600" y="215900"/>
                  <a:pt x="1295400" y="219075"/>
                </a:cubicBezTo>
                <a:lnTo>
                  <a:pt x="1381125" y="247650"/>
                </a:lnTo>
                <a:cubicBezTo>
                  <a:pt x="1390650" y="250825"/>
                  <a:pt x="1400720" y="252685"/>
                  <a:pt x="1409700" y="257175"/>
                </a:cubicBezTo>
                <a:cubicBezTo>
                  <a:pt x="1422400" y="263525"/>
                  <a:pt x="1434749" y="270632"/>
                  <a:pt x="1447800" y="276225"/>
                </a:cubicBezTo>
                <a:cubicBezTo>
                  <a:pt x="1470638" y="286013"/>
                  <a:pt x="1490308" y="288370"/>
                  <a:pt x="1514475" y="295275"/>
                </a:cubicBezTo>
                <a:cubicBezTo>
                  <a:pt x="1524129" y="298033"/>
                  <a:pt x="1533205" y="302831"/>
                  <a:pt x="1543050" y="304800"/>
                </a:cubicBezTo>
                <a:cubicBezTo>
                  <a:pt x="1565065" y="309203"/>
                  <a:pt x="1587636" y="310309"/>
                  <a:pt x="1609725" y="314325"/>
                </a:cubicBezTo>
                <a:cubicBezTo>
                  <a:pt x="1650668" y="321769"/>
                  <a:pt x="1640696" y="323174"/>
                  <a:pt x="1676400" y="333375"/>
                </a:cubicBezTo>
                <a:cubicBezTo>
                  <a:pt x="1688987" y="336971"/>
                  <a:pt x="1701961" y="339138"/>
                  <a:pt x="1714500" y="342900"/>
                </a:cubicBezTo>
                <a:cubicBezTo>
                  <a:pt x="1733734" y="348670"/>
                  <a:pt x="1752600" y="355600"/>
                  <a:pt x="1771650" y="361950"/>
                </a:cubicBezTo>
                <a:cubicBezTo>
                  <a:pt x="1781175" y="365125"/>
                  <a:pt x="1791245" y="366985"/>
                  <a:pt x="1800225" y="371475"/>
                </a:cubicBezTo>
                <a:cubicBezTo>
                  <a:pt x="1812925" y="377825"/>
                  <a:pt x="1824725" y="386445"/>
                  <a:pt x="1838325" y="390525"/>
                </a:cubicBezTo>
                <a:cubicBezTo>
                  <a:pt x="1863475" y="398070"/>
                  <a:pt x="1966138" y="407901"/>
                  <a:pt x="1981200" y="409575"/>
                </a:cubicBezTo>
                <a:lnTo>
                  <a:pt x="2038350" y="428625"/>
                </a:lnTo>
                <a:cubicBezTo>
                  <a:pt x="2047875" y="431800"/>
                  <a:pt x="2057021" y="436499"/>
                  <a:pt x="2066925" y="438150"/>
                </a:cubicBezTo>
                <a:cubicBezTo>
                  <a:pt x="2085975" y="441325"/>
                  <a:pt x="2105222" y="443485"/>
                  <a:pt x="2124075" y="447675"/>
                </a:cubicBezTo>
                <a:cubicBezTo>
                  <a:pt x="2133876" y="449853"/>
                  <a:pt x="2142805" y="455231"/>
                  <a:pt x="2152650" y="457200"/>
                </a:cubicBezTo>
                <a:cubicBezTo>
                  <a:pt x="2174665" y="461603"/>
                  <a:pt x="2197100" y="463550"/>
                  <a:pt x="2219325" y="466725"/>
                </a:cubicBezTo>
                <a:cubicBezTo>
                  <a:pt x="2236469" y="472440"/>
                  <a:pt x="2269256" y="484180"/>
                  <a:pt x="2286000" y="485775"/>
                </a:cubicBezTo>
                <a:cubicBezTo>
                  <a:pt x="2339825" y="490901"/>
                  <a:pt x="2393950" y="492125"/>
                  <a:pt x="2447925" y="495300"/>
                </a:cubicBezTo>
                <a:cubicBezTo>
                  <a:pt x="2457450" y="501650"/>
                  <a:pt x="2468405" y="506255"/>
                  <a:pt x="2476500" y="514350"/>
                </a:cubicBezTo>
                <a:cubicBezTo>
                  <a:pt x="2484595" y="522445"/>
                  <a:pt x="2486935" y="535387"/>
                  <a:pt x="2495550" y="542925"/>
                </a:cubicBezTo>
                <a:cubicBezTo>
                  <a:pt x="2512780" y="558002"/>
                  <a:pt x="2532222" y="570786"/>
                  <a:pt x="2552700" y="581025"/>
                </a:cubicBezTo>
                <a:cubicBezTo>
                  <a:pt x="2608761" y="609055"/>
                  <a:pt x="2577330" y="595585"/>
                  <a:pt x="2647950" y="619125"/>
                </a:cubicBezTo>
                <a:lnTo>
                  <a:pt x="2676525" y="628650"/>
                </a:lnTo>
                <a:cubicBezTo>
                  <a:pt x="2686050" y="631825"/>
                  <a:pt x="2696746" y="632606"/>
                  <a:pt x="2705100" y="638175"/>
                </a:cubicBezTo>
                <a:cubicBezTo>
                  <a:pt x="2765003" y="678110"/>
                  <a:pt x="2700743" y="639898"/>
                  <a:pt x="2809875" y="676275"/>
                </a:cubicBezTo>
                <a:lnTo>
                  <a:pt x="2867025" y="695325"/>
                </a:lnTo>
                <a:cubicBezTo>
                  <a:pt x="2876550" y="698500"/>
                  <a:pt x="2885696" y="703199"/>
                  <a:pt x="2895600" y="704850"/>
                </a:cubicBezTo>
                <a:cubicBezTo>
                  <a:pt x="2940508" y="712335"/>
                  <a:pt x="2951065" y="712533"/>
                  <a:pt x="2990850" y="723900"/>
                </a:cubicBezTo>
                <a:cubicBezTo>
                  <a:pt x="3046713" y="739861"/>
                  <a:pt x="2992340" y="724645"/>
                  <a:pt x="3048000" y="752475"/>
                </a:cubicBezTo>
                <a:cubicBezTo>
                  <a:pt x="3056980" y="756965"/>
                  <a:pt x="3067050" y="758825"/>
                  <a:pt x="3076575" y="762000"/>
                </a:cubicBezTo>
                <a:cubicBezTo>
                  <a:pt x="3086100" y="771525"/>
                  <a:pt x="3096526" y="780227"/>
                  <a:pt x="3105150" y="790575"/>
                </a:cubicBezTo>
                <a:cubicBezTo>
                  <a:pt x="3112479" y="799369"/>
                  <a:pt x="3115261" y="811999"/>
                  <a:pt x="3124200" y="819150"/>
                </a:cubicBezTo>
                <a:cubicBezTo>
                  <a:pt x="3132040" y="825422"/>
                  <a:pt x="3142974" y="826497"/>
                  <a:pt x="3152775" y="828675"/>
                </a:cubicBezTo>
                <a:cubicBezTo>
                  <a:pt x="3225694" y="844879"/>
                  <a:pt x="3295811" y="843252"/>
                  <a:pt x="3371850" y="847725"/>
                </a:cubicBezTo>
                <a:cubicBezTo>
                  <a:pt x="3418686" y="863337"/>
                  <a:pt x="3427858" y="863401"/>
                  <a:pt x="3467100" y="885825"/>
                </a:cubicBezTo>
                <a:cubicBezTo>
                  <a:pt x="3477039" y="891505"/>
                  <a:pt x="3485214" y="900226"/>
                  <a:pt x="3495675" y="904875"/>
                </a:cubicBezTo>
                <a:cubicBezTo>
                  <a:pt x="3514025" y="913030"/>
                  <a:pt x="3536117" y="912786"/>
                  <a:pt x="3552825" y="923925"/>
                </a:cubicBezTo>
                <a:cubicBezTo>
                  <a:pt x="3562350" y="930275"/>
                  <a:pt x="3570939" y="938326"/>
                  <a:pt x="3581400" y="942975"/>
                </a:cubicBezTo>
                <a:lnTo>
                  <a:pt x="3667125" y="971550"/>
                </a:lnTo>
                <a:lnTo>
                  <a:pt x="3695700" y="981075"/>
                </a:lnTo>
                <a:cubicBezTo>
                  <a:pt x="3746500" y="977900"/>
                  <a:pt x="3797481" y="976878"/>
                  <a:pt x="3848100" y="971550"/>
                </a:cubicBezTo>
                <a:cubicBezTo>
                  <a:pt x="3858085" y="970499"/>
                  <a:pt x="3866874" y="964203"/>
                  <a:pt x="3876675" y="962025"/>
                </a:cubicBezTo>
                <a:cubicBezTo>
                  <a:pt x="3895528" y="957835"/>
                  <a:pt x="3914775" y="955675"/>
                  <a:pt x="3933825" y="952500"/>
                </a:cubicBezTo>
                <a:cubicBezTo>
                  <a:pt x="3997325" y="955675"/>
                  <a:pt x="4060985" y="956517"/>
                  <a:pt x="4124325" y="962025"/>
                </a:cubicBezTo>
                <a:cubicBezTo>
                  <a:pt x="4134327" y="962895"/>
                  <a:pt x="4143246" y="968792"/>
                  <a:pt x="4152900" y="971550"/>
                </a:cubicBezTo>
                <a:cubicBezTo>
                  <a:pt x="4236621" y="995470"/>
                  <a:pt x="4151062" y="967762"/>
                  <a:pt x="4219575" y="990600"/>
                </a:cubicBezTo>
                <a:cubicBezTo>
                  <a:pt x="4225925" y="1000125"/>
                  <a:pt x="4230530" y="1011080"/>
                  <a:pt x="4238625" y="1019175"/>
                </a:cubicBezTo>
                <a:cubicBezTo>
                  <a:pt x="4246720" y="1027270"/>
                  <a:pt x="4256340" y="1034605"/>
                  <a:pt x="4267200" y="1038225"/>
                </a:cubicBezTo>
                <a:cubicBezTo>
                  <a:pt x="4285522" y="1044332"/>
                  <a:pt x="4305117" y="1046002"/>
                  <a:pt x="4324350" y="1047750"/>
                </a:cubicBezTo>
                <a:cubicBezTo>
                  <a:pt x="4375040" y="1052358"/>
                  <a:pt x="4425950" y="1054100"/>
                  <a:pt x="4476750" y="1057275"/>
                </a:cubicBezTo>
                <a:lnTo>
                  <a:pt x="4591050" y="1133475"/>
                </a:lnTo>
                <a:cubicBezTo>
                  <a:pt x="4600575" y="1139825"/>
                  <a:pt x="4608765" y="1148905"/>
                  <a:pt x="4619625" y="1152525"/>
                </a:cubicBezTo>
                <a:cubicBezTo>
                  <a:pt x="4629150" y="1155700"/>
                  <a:pt x="4639220" y="1157560"/>
                  <a:pt x="4648200" y="1162050"/>
                </a:cubicBezTo>
                <a:cubicBezTo>
                  <a:pt x="4722058" y="1198979"/>
                  <a:pt x="4633526" y="1166684"/>
                  <a:pt x="4705350" y="1190625"/>
                </a:cubicBezTo>
                <a:cubicBezTo>
                  <a:pt x="4714875" y="1200150"/>
                  <a:pt x="4723577" y="1210576"/>
                  <a:pt x="4733925" y="1219200"/>
                </a:cubicBezTo>
                <a:cubicBezTo>
                  <a:pt x="4742719" y="1226529"/>
                  <a:pt x="4754405" y="1230155"/>
                  <a:pt x="4762500" y="1238250"/>
                </a:cubicBezTo>
                <a:cubicBezTo>
                  <a:pt x="4770595" y="1246345"/>
                  <a:pt x="4772935" y="1259287"/>
                  <a:pt x="4781550" y="1266825"/>
                </a:cubicBezTo>
                <a:cubicBezTo>
                  <a:pt x="4821860" y="1302096"/>
                  <a:pt x="4828028" y="1301368"/>
                  <a:pt x="4867275" y="1314450"/>
                </a:cubicBezTo>
                <a:cubicBezTo>
                  <a:pt x="4895850" y="1311275"/>
                  <a:pt x="4924583" y="1309297"/>
                  <a:pt x="4953000" y="1304925"/>
                </a:cubicBezTo>
                <a:cubicBezTo>
                  <a:pt x="4965939" y="1302934"/>
                  <a:pt x="4978187" y="1297552"/>
                  <a:pt x="4991100" y="1295400"/>
                </a:cubicBezTo>
                <a:cubicBezTo>
                  <a:pt x="5096506" y="1277832"/>
                  <a:pt x="5045897" y="1295988"/>
                  <a:pt x="5162550" y="1266825"/>
                </a:cubicBezTo>
                <a:cubicBezTo>
                  <a:pt x="5281657" y="1237048"/>
                  <a:pt x="5133572" y="1275104"/>
                  <a:pt x="5229225" y="1247775"/>
                </a:cubicBezTo>
                <a:cubicBezTo>
                  <a:pt x="5241812" y="1244179"/>
                  <a:pt x="5254738" y="1241846"/>
                  <a:pt x="5267325" y="1238250"/>
                </a:cubicBezTo>
                <a:cubicBezTo>
                  <a:pt x="5276979" y="1235492"/>
                  <a:pt x="5285887" y="1229467"/>
                  <a:pt x="5295900" y="1228725"/>
                </a:cubicBezTo>
                <a:cubicBezTo>
                  <a:pt x="5371958" y="1223091"/>
                  <a:pt x="5448300" y="1222375"/>
                  <a:pt x="5524500" y="1219200"/>
                </a:cubicBezTo>
                <a:cubicBezTo>
                  <a:pt x="5613400" y="1222375"/>
                  <a:pt x="5702428" y="1222998"/>
                  <a:pt x="5791200" y="1228725"/>
                </a:cubicBezTo>
                <a:cubicBezTo>
                  <a:pt x="5801219" y="1229371"/>
                  <a:pt x="5811935" y="1231978"/>
                  <a:pt x="5819775" y="1238250"/>
                </a:cubicBezTo>
                <a:cubicBezTo>
                  <a:pt x="5828714" y="1245401"/>
                  <a:pt x="5832171" y="1257510"/>
                  <a:pt x="5838825" y="1266825"/>
                </a:cubicBezTo>
                <a:cubicBezTo>
                  <a:pt x="5848052" y="1279743"/>
                  <a:pt x="5857875" y="1292225"/>
                  <a:pt x="5867400" y="1304925"/>
                </a:cubicBezTo>
                <a:cubicBezTo>
                  <a:pt x="5890070" y="1372935"/>
                  <a:pt x="5869742" y="1350936"/>
                  <a:pt x="5915025" y="1381125"/>
                </a:cubicBezTo>
                <a:cubicBezTo>
                  <a:pt x="5933568" y="1436755"/>
                  <a:pt x="5910041" y="1385666"/>
                  <a:pt x="5953125" y="1428750"/>
                </a:cubicBezTo>
                <a:cubicBezTo>
                  <a:pt x="5961220" y="1436845"/>
                  <a:pt x="5964080" y="1449230"/>
                  <a:pt x="5972175" y="1457325"/>
                </a:cubicBezTo>
                <a:cubicBezTo>
                  <a:pt x="5983400" y="1468550"/>
                  <a:pt x="5999728" y="1474035"/>
                  <a:pt x="6010275" y="1485900"/>
                </a:cubicBezTo>
                <a:cubicBezTo>
                  <a:pt x="6082837" y="1567532"/>
                  <a:pt x="6006199" y="1528991"/>
                  <a:pt x="6105525" y="1562100"/>
                </a:cubicBezTo>
                <a:lnTo>
                  <a:pt x="6191250" y="1590675"/>
                </a:lnTo>
                <a:lnTo>
                  <a:pt x="6219825" y="1600200"/>
                </a:lnTo>
                <a:cubicBezTo>
                  <a:pt x="6229350" y="1609725"/>
                  <a:pt x="6239776" y="1618427"/>
                  <a:pt x="6248400" y="1628775"/>
                </a:cubicBezTo>
                <a:cubicBezTo>
                  <a:pt x="6255729" y="1637569"/>
                  <a:pt x="6259355" y="1649255"/>
                  <a:pt x="6267450" y="1657350"/>
                </a:cubicBezTo>
                <a:cubicBezTo>
                  <a:pt x="6275545" y="1665445"/>
                  <a:pt x="6286500" y="1670050"/>
                  <a:pt x="6296025" y="1676400"/>
                </a:cubicBezTo>
                <a:lnTo>
                  <a:pt x="6353175" y="1762125"/>
                </a:lnTo>
                <a:cubicBezTo>
                  <a:pt x="6359525" y="1771650"/>
                  <a:pt x="6361365" y="1787080"/>
                  <a:pt x="6372225" y="1790700"/>
                </a:cubicBezTo>
                <a:cubicBezTo>
                  <a:pt x="6381750" y="1793875"/>
                  <a:pt x="6392023" y="1795349"/>
                  <a:pt x="6400800" y="1800225"/>
                </a:cubicBezTo>
                <a:cubicBezTo>
                  <a:pt x="6420814" y="1811344"/>
                  <a:pt x="6438900" y="1825625"/>
                  <a:pt x="6457950" y="1838325"/>
                </a:cubicBezTo>
                <a:lnTo>
                  <a:pt x="6486525" y="1857375"/>
                </a:lnTo>
                <a:cubicBezTo>
                  <a:pt x="6492875" y="1866900"/>
                  <a:pt x="6496636" y="1878799"/>
                  <a:pt x="6505575" y="1885950"/>
                </a:cubicBezTo>
                <a:cubicBezTo>
                  <a:pt x="6513415" y="1892222"/>
                  <a:pt x="6525373" y="1890599"/>
                  <a:pt x="6534150" y="1895475"/>
                </a:cubicBezTo>
                <a:cubicBezTo>
                  <a:pt x="6593942" y="1928693"/>
                  <a:pt x="6591300" y="1911601"/>
                  <a:pt x="6591300" y="19431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215074" y="1428736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Общая площадь </a:t>
            </a:r>
            <a:r>
              <a:rPr lang="ru-RU" sz="1600" dirty="0" err="1" smtClean="0"/>
              <a:t>Репьевского</a:t>
            </a:r>
            <a:endParaRPr lang="ru-RU" sz="1600" dirty="0" smtClean="0"/>
          </a:p>
          <a:p>
            <a:r>
              <a:rPr lang="ru-RU" sz="1600" dirty="0" smtClean="0"/>
              <a:t>сельсовета -  24000га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357950" y="2000240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Численность населения </a:t>
            </a:r>
          </a:p>
          <a:p>
            <a:r>
              <a:rPr lang="ru-RU" sz="1600" dirty="0" smtClean="0"/>
              <a:t> 1990чел. на 2012год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build="p"/>
      <p:bldP spid="15" grpId="0" build="p"/>
      <p:bldP spid="16" grpId="0" animBg="1"/>
      <p:bldP spid="17" grpId="0" build="p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3714752"/>
            <a:ext cx="2899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внимание!!!</a:t>
            </a:r>
            <a:endParaRPr lang="ru-RU" sz="2000" dirty="0"/>
          </a:p>
        </p:txBody>
      </p:sp>
      <p:pic>
        <p:nvPicPr>
          <p:cNvPr id="3" name="Picture 2" descr="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286388"/>
            <a:ext cx="2983000" cy="85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charkova_ns\Desktop\ГЕРГ ТОГУЧ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000240"/>
            <a:ext cx="1325562" cy="1687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42852"/>
            <a:ext cx="736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СУЩЕСТВУЮЩЕЕ ПОЛОЖЕНИЕ  РЕПЬЕВСКОГО СЕЛЬСОВЕТА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4286256"/>
            <a:ext cx="5357818" cy="30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/>
              <a:t>Функциональное зонирование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Земли водного фонда – 191 га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Земли населенных пунктов – 339,54 га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Земли сельскохозяйственного назначения – 20195 га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Земли  специального назначения – 590,43 га</a:t>
            </a:r>
          </a:p>
          <a:p>
            <a:pPr>
              <a:lnSpc>
                <a:spcPct val="150000"/>
              </a:lnSpc>
            </a:pPr>
            <a:endParaRPr lang="ru-RU" sz="1600" dirty="0" smtClean="0"/>
          </a:p>
          <a:p>
            <a:pPr>
              <a:lnSpc>
                <a:spcPct val="150000"/>
              </a:lnSpc>
            </a:pPr>
            <a:endParaRPr lang="ru-RU" sz="1600" dirty="0" smtClean="0"/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  <p:pic>
        <p:nvPicPr>
          <p:cNvPr id="8194" name="Picture 2" descr="C:\Users\charkova_ns\Desktop\СУЩ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444385"/>
            <a:ext cx="9069038" cy="6413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42852"/>
            <a:ext cx="696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ПРОЕКТНОЕ ПРЕДЛОЖЕНИЕ РЕПЬЕВСКОГО СЕЛЬСОВЕТА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00694" y="5214950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Численности населения </a:t>
            </a:r>
            <a:r>
              <a:rPr lang="ru-RU" sz="1600" dirty="0" smtClean="0"/>
              <a:t>:</a:t>
            </a:r>
          </a:p>
          <a:p>
            <a:pPr lvl="0"/>
            <a:r>
              <a:rPr lang="ru-RU" sz="1600" dirty="0" smtClean="0"/>
              <a:t>на </a:t>
            </a:r>
            <a:r>
              <a:rPr lang="en-US" sz="1600" dirty="0" smtClean="0"/>
              <a:t>I</a:t>
            </a:r>
            <a:r>
              <a:rPr lang="ru-RU" sz="1600" dirty="0" smtClean="0"/>
              <a:t>-</a:t>
            </a:r>
            <a:r>
              <a:rPr lang="ru-RU" sz="1600" dirty="0" err="1" smtClean="0"/>
              <a:t>ю</a:t>
            </a:r>
            <a:r>
              <a:rPr lang="ru-RU" sz="1600" dirty="0" smtClean="0"/>
              <a:t> очередь - 2150 чел;</a:t>
            </a:r>
          </a:p>
          <a:p>
            <a:pPr lvl="0"/>
            <a:r>
              <a:rPr lang="ru-RU" sz="1600" dirty="0" smtClean="0"/>
              <a:t>на расчетный срок -  2350 чел.</a:t>
            </a:r>
          </a:p>
          <a:p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00694" y="4429132"/>
            <a:ext cx="319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Общая площадь</a:t>
            </a:r>
            <a:r>
              <a:rPr lang="ru-RU" sz="1600" dirty="0" smtClean="0"/>
              <a:t> </a:t>
            </a:r>
            <a:r>
              <a:rPr lang="ru-RU" sz="1600" dirty="0" err="1" smtClean="0"/>
              <a:t>Репьевского</a:t>
            </a:r>
            <a:endParaRPr lang="ru-RU" sz="1600" dirty="0" smtClean="0"/>
          </a:p>
          <a:p>
            <a:r>
              <a:rPr lang="ru-RU" sz="1600" dirty="0" smtClean="0"/>
              <a:t>сельсовета -  24000га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500694" y="3286124"/>
            <a:ext cx="3428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исходный год – 2012 г.;</a:t>
            </a:r>
          </a:p>
          <a:p>
            <a:r>
              <a:rPr lang="ru-RU" sz="1600" b="1" dirty="0" smtClean="0"/>
              <a:t>1 очередь </a:t>
            </a:r>
            <a:r>
              <a:rPr lang="ru-RU" sz="1600" dirty="0" smtClean="0"/>
              <a:t>– 2012 – 2022 гг.;</a:t>
            </a:r>
          </a:p>
          <a:p>
            <a:r>
              <a:rPr lang="ru-RU" sz="1600" b="1" dirty="0" smtClean="0"/>
              <a:t>расчетный срок</a:t>
            </a:r>
            <a:r>
              <a:rPr lang="ru-RU" sz="1600" dirty="0" smtClean="0"/>
              <a:t> – 2032 г.</a:t>
            </a:r>
          </a:p>
          <a:p>
            <a:r>
              <a:rPr lang="ru-RU" sz="1600" b="1" dirty="0" smtClean="0"/>
              <a:t>перспективный срок </a:t>
            </a:r>
            <a:r>
              <a:rPr lang="ru-RU" sz="1600" dirty="0" smtClean="0"/>
              <a:t>– 2042 г.</a:t>
            </a:r>
          </a:p>
          <a:p>
            <a:endParaRPr lang="ru-RU" sz="1600" dirty="0"/>
          </a:p>
        </p:txBody>
      </p:sp>
      <p:pic>
        <p:nvPicPr>
          <p:cNvPr id="9218" name="Picture 2" descr="C:\Users\charkova_ns\Desktop\проек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357166"/>
            <a:ext cx="9069038" cy="6413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142852"/>
            <a:ext cx="579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ДЕРЕВНЯ ШМАКОВО</a:t>
            </a:r>
            <a:endParaRPr lang="ru-RU" dirty="0"/>
          </a:p>
        </p:txBody>
      </p:sp>
      <p:pic>
        <p:nvPicPr>
          <p:cNvPr id="2" name="Picture 2" descr="C:\Users\charkova_ns\Deskto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428736"/>
            <a:ext cx="3188208" cy="35295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143380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д. </a:t>
            </a:r>
            <a:r>
              <a:rPr lang="ru-RU" sz="1400" b="1" dirty="0" err="1" smtClean="0"/>
              <a:t>Шмаково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2997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86га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.- 235га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142852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СТ. ВОСТОЧНАЯ</a:t>
            </a:r>
            <a:endParaRPr lang="ru-RU" dirty="0"/>
          </a:p>
        </p:txBody>
      </p:sp>
      <p:pic>
        <p:nvPicPr>
          <p:cNvPr id="4098" name="Picture 2" descr="C:\Users\charkova_ns\Desktop\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571743"/>
            <a:ext cx="1487424" cy="15971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4143380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ст. Восточная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3060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39,6га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.- 42,3га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142852"/>
            <a:ext cx="520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СЕЛО РЕПЬЕВО</a:t>
            </a:r>
            <a:endParaRPr lang="ru-RU" dirty="0"/>
          </a:p>
        </p:txBody>
      </p:sp>
      <p:pic>
        <p:nvPicPr>
          <p:cNvPr id="5122" name="Picture 2" descr="C:\Users\charkova_ns\Desktop\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00306"/>
            <a:ext cx="3224784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1538" y="3357562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с. Репьево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140га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.- 305га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142852"/>
            <a:ext cx="597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ПОСЕЛОК  ПУСТЫНКА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85984" y="2357430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п. </a:t>
            </a:r>
            <a:r>
              <a:rPr lang="ru-RU" sz="1400" b="1" dirty="0" err="1" smtClean="0"/>
              <a:t>Пустынка</a:t>
            </a:r>
            <a:endParaRPr lang="ru-RU" sz="1400" b="1" dirty="0"/>
          </a:p>
        </p:txBody>
      </p:sp>
      <p:pic>
        <p:nvPicPr>
          <p:cNvPr id="6147" name="Picture 3" descr="C:\Users\charkova_ns\Desktop\3,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3" y="2643182"/>
            <a:ext cx="1170432" cy="14081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71934" y="5072074"/>
            <a:ext cx="304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16,6га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.- 67,6га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arkova_ns\Desktop\пос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446214"/>
            <a:ext cx="9069038" cy="6411786"/>
          </a:xfrm>
          <a:prstGeom prst="rect">
            <a:avLst/>
          </a:prstGeom>
          <a:noFill/>
        </p:spPr>
      </p:pic>
      <p:pic>
        <p:nvPicPr>
          <p:cNvPr id="10242" name="Picture 2" descr="C:\Users\charkova_ns\Desktop\вва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714620"/>
            <a:ext cx="2109216" cy="23225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2357430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ост. п. Паровозный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71934" y="5072074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Территория сущ. – 7,6га</a:t>
            </a:r>
          </a:p>
          <a:p>
            <a:r>
              <a:rPr lang="ru-RU" sz="1600" dirty="0" smtClean="0"/>
              <a:t>Территория </a:t>
            </a:r>
            <a:r>
              <a:rPr lang="ru-RU" sz="1600" dirty="0" err="1" smtClean="0"/>
              <a:t>проектир</a:t>
            </a:r>
            <a:r>
              <a:rPr lang="ru-RU" sz="1600" dirty="0" smtClean="0"/>
              <a:t>.- 114,4га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142852"/>
            <a:ext cx="571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РЕПЬЕВСКИЙ  СЕЛЬСОВЕТ  </a:t>
            </a:r>
            <a:r>
              <a:rPr lang="ru-RU" dirty="0" err="1" smtClean="0"/>
              <a:t>ост.п.ПАРОВОЗНЫЙ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Техническая">
  <a:themeElements>
    <a:clrScheme name="Другая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66A7B8"/>
      </a:accent1>
      <a:accent2>
        <a:srgbClr val="FFC00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863</TotalTime>
  <Words>550</Words>
  <PresentationFormat>Экран (4:3)</PresentationFormat>
  <Paragraphs>146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Техническая</vt:lpstr>
      <vt:lpstr>Генеральный план репьевского  сельсовета тогучинского района новосибирской области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Чаркова Наталья Сергеевна</dc:creator>
  <cp:lastModifiedBy>charkova_ns</cp:lastModifiedBy>
  <cp:revision>63</cp:revision>
  <dcterms:created xsi:type="dcterms:W3CDTF">2013-04-03T09:31:39Z</dcterms:created>
  <dcterms:modified xsi:type="dcterms:W3CDTF">2013-04-15T04:56:24Z</dcterms:modified>
</cp:coreProperties>
</file>